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56"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4" d="100"/>
          <a:sy n="154"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E45FBB-056E-448E-BE03-6FA941B83F0A}" type="datetimeFigureOut">
              <a:rPr lang="de-DE" smtClean="0"/>
              <a:t>22.07.2019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D3EA4-231B-4302-9268-4CBC4D5F87ED}" type="slidenum">
              <a:rPr lang="de-DE" smtClean="0"/>
              <a:t>‹Nr.›</a:t>
            </a:fld>
            <a:endParaRPr lang="de-DE"/>
          </a:p>
        </p:txBody>
      </p:sp>
    </p:spTree>
    <p:extLst>
      <p:ext uri="{BB962C8B-B14F-4D97-AF65-F5344CB8AC3E}">
        <p14:creationId xmlns:p14="http://schemas.microsoft.com/office/powerpoint/2010/main" val="378427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70D3EA4-231B-4302-9268-4CBC4D5F87ED}" type="slidenum">
              <a:rPr lang="de-DE" smtClean="0"/>
              <a:t>2</a:t>
            </a:fld>
            <a:endParaRPr lang="de-DE"/>
          </a:p>
        </p:txBody>
      </p:sp>
    </p:spTree>
    <p:extLst>
      <p:ext uri="{BB962C8B-B14F-4D97-AF65-F5344CB8AC3E}">
        <p14:creationId xmlns:p14="http://schemas.microsoft.com/office/powerpoint/2010/main" val="192994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70D3EA4-231B-4302-9268-4CBC4D5F87ED}" type="slidenum">
              <a:rPr lang="de-DE" smtClean="0"/>
              <a:t>3</a:t>
            </a:fld>
            <a:endParaRPr lang="de-DE"/>
          </a:p>
        </p:txBody>
      </p:sp>
    </p:spTree>
    <p:extLst>
      <p:ext uri="{BB962C8B-B14F-4D97-AF65-F5344CB8AC3E}">
        <p14:creationId xmlns:p14="http://schemas.microsoft.com/office/powerpoint/2010/main" val="2827035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70D3EA4-231B-4302-9268-4CBC4D5F87ED}" type="slidenum">
              <a:rPr lang="de-DE" smtClean="0"/>
              <a:t>4</a:t>
            </a:fld>
            <a:endParaRPr lang="de-DE"/>
          </a:p>
        </p:txBody>
      </p:sp>
    </p:spTree>
    <p:extLst>
      <p:ext uri="{BB962C8B-B14F-4D97-AF65-F5344CB8AC3E}">
        <p14:creationId xmlns:p14="http://schemas.microsoft.com/office/powerpoint/2010/main" val="2126155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70D3EA4-231B-4302-9268-4CBC4D5F87ED}" type="slidenum">
              <a:rPr lang="de-DE" smtClean="0"/>
              <a:t>5</a:t>
            </a:fld>
            <a:endParaRPr lang="de-DE"/>
          </a:p>
        </p:txBody>
      </p:sp>
    </p:spTree>
    <p:extLst>
      <p:ext uri="{BB962C8B-B14F-4D97-AF65-F5344CB8AC3E}">
        <p14:creationId xmlns:p14="http://schemas.microsoft.com/office/powerpoint/2010/main" val="262954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70D3EA4-231B-4302-9268-4CBC4D5F87ED}" type="slidenum">
              <a:rPr lang="de-DE" smtClean="0"/>
              <a:t>6</a:t>
            </a:fld>
            <a:endParaRPr lang="de-DE"/>
          </a:p>
        </p:txBody>
      </p:sp>
    </p:spTree>
    <p:extLst>
      <p:ext uri="{BB962C8B-B14F-4D97-AF65-F5344CB8AC3E}">
        <p14:creationId xmlns:p14="http://schemas.microsoft.com/office/powerpoint/2010/main" val="112754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F3FBAEA-E3A4-4CEC-BD23-1F4F8FC2AEE3}" type="datetimeFigureOut">
              <a:rPr lang="de-DE" smtClean="0"/>
              <a:t>22.07.2019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64655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3FBAEA-E3A4-4CEC-BD23-1F4F8FC2AEE3}" type="datetimeFigureOut">
              <a:rPr lang="de-DE" smtClean="0"/>
              <a:t>22.07.2019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8121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3FBAEA-E3A4-4CEC-BD23-1F4F8FC2AEE3}" type="datetimeFigureOut">
              <a:rPr lang="de-DE" smtClean="0"/>
              <a:t>22.07.2019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227262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3FBAEA-E3A4-4CEC-BD23-1F4F8FC2AEE3}" type="datetimeFigureOut">
              <a:rPr lang="de-DE" smtClean="0"/>
              <a:t>22.07.2019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257463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F3FBAEA-E3A4-4CEC-BD23-1F4F8FC2AEE3}" type="datetimeFigureOut">
              <a:rPr lang="de-DE" smtClean="0"/>
              <a:t>22.07.2019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106859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F3FBAEA-E3A4-4CEC-BD23-1F4F8FC2AEE3}" type="datetimeFigureOut">
              <a:rPr lang="de-DE" smtClean="0"/>
              <a:t>22.07.2019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388013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F3FBAEA-E3A4-4CEC-BD23-1F4F8FC2AEE3}" type="datetimeFigureOut">
              <a:rPr lang="de-DE" smtClean="0"/>
              <a:t>22.07.2019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350743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F3FBAEA-E3A4-4CEC-BD23-1F4F8FC2AEE3}" type="datetimeFigureOut">
              <a:rPr lang="de-DE" smtClean="0"/>
              <a:t>22.07.2019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2157111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F3FBAEA-E3A4-4CEC-BD23-1F4F8FC2AEE3}" type="datetimeFigureOut">
              <a:rPr lang="de-DE" smtClean="0"/>
              <a:t>22.07.2019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339264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F3FBAEA-E3A4-4CEC-BD23-1F4F8FC2AEE3}" type="datetimeFigureOut">
              <a:rPr lang="de-DE" smtClean="0"/>
              <a:t>22.07.2019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202463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F3FBAEA-E3A4-4CEC-BD23-1F4F8FC2AEE3}" type="datetimeFigureOut">
              <a:rPr lang="de-DE" smtClean="0"/>
              <a:t>22.07.2019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AFFE47A-6477-4F3F-853F-454F7D661660}" type="slidenum">
              <a:rPr lang="de-DE" smtClean="0"/>
              <a:t>‹Nr.›</a:t>
            </a:fld>
            <a:endParaRPr lang="de-DE"/>
          </a:p>
        </p:txBody>
      </p:sp>
    </p:spTree>
    <p:extLst>
      <p:ext uri="{BB962C8B-B14F-4D97-AF65-F5344CB8AC3E}">
        <p14:creationId xmlns:p14="http://schemas.microsoft.com/office/powerpoint/2010/main" val="3336016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FBAEA-E3A4-4CEC-BD23-1F4F8FC2AEE3}" type="datetimeFigureOut">
              <a:rPr lang="de-DE" smtClean="0"/>
              <a:t>22.07.2019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FE47A-6477-4F3F-853F-454F7D661660}" type="slidenum">
              <a:rPr lang="de-DE" smtClean="0"/>
              <a:t>‹Nr.›</a:t>
            </a:fld>
            <a:endParaRPr lang="de-DE"/>
          </a:p>
        </p:txBody>
      </p:sp>
    </p:spTree>
    <p:extLst>
      <p:ext uri="{BB962C8B-B14F-4D97-AF65-F5344CB8AC3E}">
        <p14:creationId xmlns:p14="http://schemas.microsoft.com/office/powerpoint/2010/main" val="26855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kloecker.ac/dienstleistungen/fahrzeugbeschriftung_aachen.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el 3"/>
          <p:cNvSpPr>
            <a:spLocks noGrp="1"/>
          </p:cNvSpPr>
          <p:nvPr>
            <p:ph type="ctrTitle"/>
          </p:nvPr>
        </p:nvSpPr>
        <p:spPr>
          <a:xfrm>
            <a:off x="521252" y="1122363"/>
            <a:ext cx="10009809" cy="2387600"/>
          </a:xfrm>
        </p:spPr>
        <p:txBody>
          <a:bodyPr>
            <a:normAutofit/>
          </a:bodyPr>
          <a:lstStyle/>
          <a:p>
            <a:pPr algn="r"/>
            <a:r>
              <a:rPr lang="de-DE" sz="54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Kosten Fahrzeugbeschriftung</a:t>
            </a:r>
            <a:endParaRPr lang="de-DE" sz="54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Untertitel 4"/>
          <p:cNvSpPr>
            <a:spLocks noGrp="1"/>
          </p:cNvSpPr>
          <p:nvPr>
            <p:ph type="subTitle" idx="1"/>
          </p:nvPr>
        </p:nvSpPr>
        <p:spPr>
          <a:xfrm>
            <a:off x="1523998" y="3602038"/>
            <a:ext cx="9007063" cy="1655762"/>
          </a:xfrm>
        </p:spPr>
        <p:txBody>
          <a:bodyPr>
            <a:normAutofit/>
          </a:bodyPr>
          <a:lstStyle/>
          <a:p>
            <a:pPr algn="r"/>
            <a:r>
              <a:rPr lang="de-DE"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i</a:t>
            </a:r>
            <a:r>
              <a:rPr lang="de-DE" sz="44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m Überblick</a:t>
            </a:r>
            <a:endParaRPr lang="de-DE" sz="4400" dirty="0"/>
          </a:p>
        </p:txBody>
      </p:sp>
    </p:spTree>
    <p:extLst>
      <p:ext uri="{BB962C8B-B14F-4D97-AF65-F5344CB8AC3E}">
        <p14:creationId xmlns:p14="http://schemas.microsoft.com/office/powerpoint/2010/main" val="3827237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0556" y="1683026"/>
            <a:ext cx="10337799" cy="4770781"/>
          </a:xfrm>
        </p:spPr>
        <p:txBody>
          <a:bodyPr>
            <a:normAutofit/>
          </a:bodyPr>
          <a:lstStyle/>
          <a:p>
            <a:pPr marL="0" indent="0">
              <a:buNone/>
            </a:pPr>
            <a:r>
              <a:rPr lang="de-DE" sz="2000" dirty="0" smtClean="0"/>
              <a:t>Jedes Unternehmen verfügt über Firmenfahrzeuge – sei es nun ein LKW zum Ausliefern von Waren oder ein Kleinwagen für Dienstfahrten. Doch das muss nicht der einzige Nutzen davon sein. Ein mit der richtigen Fahrzeugbeschriftung versehenes Auto kann als eine bequeme und effektive Werbefläche genutzt werden. Bringen Sie Ihre Werbung auf die Straße und sorgen Sie so für eine positive Resonanz für Ihr Unternehmen. </a:t>
            </a:r>
          </a:p>
          <a:p>
            <a:pPr marL="0" indent="0">
              <a:buNone/>
            </a:pPr>
            <a:endParaRPr lang="de-DE" sz="2000" dirty="0"/>
          </a:p>
          <a:p>
            <a:pPr marL="0" indent="0">
              <a:buNone/>
            </a:pPr>
            <a:r>
              <a:rPr lang="de-DE" sz="2000" dirty="0" smtClean="0"/>
              <a:t>Die Medienagentur </a:t>
            </a:r>
            <a:r>
              <a:rPr lang="de-DE" sz="2000" dirty="0" err="1" smtClean="0"/>
              <a:t>Klöcker</a:t>
            </a:r>
            <a:r>
              <a:rPr lang="de-DE" sz="2000" dirty="0" smtClean="0"/>
              <a:t> GmbH bietet professionelle Folienbeschriftungen, Teilverklebungen oder </a:t>
            </a:r>
            <a:r>
              <a:rPr lang="de-DE" sz="2000" dirty="0" err="1" smtClean="0"/>
              <a:t>Folierungen</a:t>
            </a:r>
            <a:r>
              <a:rPr lang="de-DE" sz="2000" dirty="0" smtClean="0"/>
              <a:t> beziehungsweise </a:t>
            </a:r>
            <a:r>
              <a:rPr lang="de-DE" sz="2000" dirty="0" err="1" smtClean="0"/>
              <a:t>Wrappin</a:t>
            </a:r>
            <a:r>
              <a:rPr lang="de-DE" sz="2000" dirty="0" smtClean="0"/>
              <a:t> abgestimmt auf ihr CI. Angefangen von der Erstberatung über die Entwicklung des Designs bis hin zum fertigen Produkt bekommen Sie bei uns eine kompetente Betreuung. </a:t>
            </a:r>
            <a:endParaRPr lang="de-DE" sz="2000" dirty="0"/>
          </a:p>
        </p:txBody>
      </p:sp>
    </p:spTree>
    <p:extLst>
      <p:ext uri="{BB962C8B-B14F-4D97-AF65-F5344CB8AC3E}">
        <p14:creationId xmlns:p14="http://schemas.microsoft.com/office/powerpoint/2010/main" val="378915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369391" y="0"/>
            <a:ext cx="10515600" cy="1325563"/>
          </a:xfrm>
        </p:spPr>
        <p:txBody>
          <a:bodyPr/>
          <a:lstStyle/>
          <a:p>
            <a:pPr algn="ctr"/>
            <a:r>
              <a:rPr lang="de-DE" b="1" dirty="0" smtClean="0"/>
              <a:t>Folienbeschriftung</a:t>
            </a:r>
            <a:endParaRPr lang="de-DE" dirty="0"/>
          </a:p>
        </p:txBody>
      </p:sp>
      <p:sp>
        <p:nvSpPr>
          <p:cNvPr id="3" name="Inhaltsplatzhalter 2"/>
          <p:cNvSpPr>
            <a:spLocks noGrp="1"/>
          </p:cNvSpPr>
          <p:nvPr>
            <p:ph idx="1"/>
          </p:nvPr>
        </p:nvSpPr>
        <p:spPr>
          <a:xfrm>
            <a:off x="1369391" y="1206293"/>
            <a:ext cx="10146748" cy="5101742"/>
          </a:xfrm>
        </p:spPr>
        <p:txBody>
          <a:bodyPr>
            <a:noAutofit/>
          </a:bodyPr>
          <a:lstStyle/>
          <a:p>
            <a:pPr>
              <a:buClr>
                <a:srgbClr val="0088CC"/>
              </a:buClr>
              <a:buFont typeface="Wingdings" panose="05000000000000000000" pitchFamily="2" charset="2"/>
              <a:buChar char="ü"/>
            </a:pPr>
            <a:r>
              <a:rPr lang="de-DE" sz="1600" dirty="0" smtClean="0"/>
              <a:t>Durchgefärbte Folien</a:t>
            </a:r>
          </a:p>
          <a:p>
            <a:pPr>
              <a:buClr>
                <a:srgbClr val="0088CC"/>
              </a:buClr>
              <a:buFont typeface="Wingdings" panose="05000000000000000000" pitchFamily="2" charset="2"/>
              <a:buChar char="ü"/>
            </a:pPr>
            <a:r>
              <a:rPr lang="de-DE" sz="1600" dirty="0" smtClean="0"/>
              <a:t>Konturscharfe Motive</a:t>
            </a:r>
          </a:p>
          <a:p>
            <a:pPr>
              <a:buClr>
                <a:srgbClr val="0088CC"/>
              </a:buClr>
              <a:buFont typeface="Wingdings" panose="05000000000000000000" pitchFamily="2" charset="2"/>
              <a:buChar char="ü"/>
            </a:pPr>
            <a:r>
              <a:rPr lang="de-DE" sz="1600" dirty="0" smtClean="0"/>
              <a:t>Sämtliche Möglichkeiten zur Gestaltung von glatten und gewölbten Oberflächen.</a:t>
            </a:r>
          </a:p>
          <a:p>
            <a:pPr>
              <a:buClr>
                <a:srgbClr val="0088CC"/>
              </a:buClr>
              <a:buFont typeface="Wingdings" panose="05000000000000000000" pitchFamily="2" charset="2"/>
              <a:buChar char="ü"/>
            </a:pPr>
            <a:r>
              <a:rPr lang="de-DE" sz="1600" dirty="0" smtClean="0"/>
              <a:t>Auftragen auf: </a:t>
            </a:r>
            <a:r>
              <a:rPr lang="de-DE" sz="1600" b="1" dirty="0" smtClean="0"/>
              <a:t>Seiten</a:t>
            </a:r>
            <a:r>
              <a:rPr lang="de-DE" sz="1600" dirty="0" smtClean="0"/>
              <a:t>, </a:t>
            </a:r>
            <a:r>
              <a:rPr lang="de-DE" sz="1600" b="1" dirty="0" smtClean="0"/>
              <a:t>Heck</a:t>
            </a:r>
            <a:r>
              <a:rPr lang="de-DE" sz="1600" dirty="0" smtClean="0"/>
              <a:t> und </a:t>
            </a:r>
            <a:r>
              <a:rPr lang="de-DE" sz="1600" b="1" dirty="0" smtClean="0"/>
              <a:t>Front</a:t>
            </a:r>
            <a:r>
              <a:rPr lang="de-DE" sz="1600" dirty="0" smtClean="0"/>
              <a:t>.</a:t>
            </a:r>
          </a:p>
          <a:p>
            <a:pPr>
              <a:buClr>
                <a:srgbClr val="0088CC"/>
              </a:buClr>
              <a:buFont typeface="Wingdings" panose="05000000000000000000" pitchFamily="2" charset="2"/>
              <a:buChar char="ü"/>
            </a:pPr>
            <a:r>
              <a:rPr lang="de-DE" sz="1600" dirty="0" smtClean="0"/>
              <a:t>Die Folienbeschriftung ist sowohl </a:t>
            </a:r>
            <a:r>
              <a:rPr lang="de-DE" sz="1600" b="1" dirty="0" smtClean="0"/>
              <a:t>ein-</a:t>
            </a:r>
            <a:r>
              <a:rPr lang="de-DE" sz="1600" dirty="0" smtClean="0"/>
              <a:t> als auch </a:t>
            </a:r>
            <a:r>
              <a:rPr lang="de-DE" sz="1600" b="1" dirty="0" smtClean="0"/>
              <a:t>mehrfarbig</a:t>
            </a:r>
            <a:r>
              <a:rPr lang="de-DE" sz="1600" dirty="0" smtClean="0"/>
              <a:t> erhältlich.</a:t>
            </a:r>
          </a:p>
          <a:p>
            <a:pPr>
              <a:buClr>
                <a:srgbClr val="0088CC"/>
              </a:buClr>
              <a:buFont typeface="Wingdings" panose="05000000000000000000" pitchFamily="2" charset="2"/>
              <a:buChar char="ü"/>
            </a:pPr>
            <a:r>
              <a:rPr lang="de-DE" sz="1600" dirty="0" smtClean="0"/>
              <a:t>Die Gegebenheiten Ihres Fahrzeugs (Sicken, Nieten, Spalte, Griffe, Scharniere, Anbauten, </a:t>
            </a:r>
            <a:r>
              <a:rPr lang="de-DE" sz="1600" dirty="0" err="1" smtClean="0"/>
              <a:t>u.s.w</a:t>
            </a:r>
            <a:r>
              <a:rPr lang="de-DE" sz="1600" dirty="0" smtClean="0"/>
              <a:t>.) werden natürlich berücksichtigt.</a:t>
            </a:r>
          </a:p>
          <a:p>
            <a:pPr>
              <a:buClr>
                <a:srgbClr val="0088CC"/>
              </a:buClr>
              <a:buFont typeface="Wingdings" panose="05000000000000000000" pitchFamily="2" charset="2"/>
              <a:buChar char="ü"/>
            </a:pPr>
            <a:r>
              <a:rPr lang="de-DE" sz="1600" dirty="0" err="1" smtClean="0"/>
              <a:t>Gegebenfalls</a:t>
            </a:r>
            <a:r>
              <a:rPr lang="de-DE" sz="1600" dirty="0" smtClean="0"/>
              <a:t> ist auch eine </a:t>
            </a:r>
            <a:r>
              <a:rPr lang="de-DE" sz="1600" dirty="0" err="1" smtClean="0"/>
              <a:t>Magnetfolierung</a:t>
            </a:r>
            <a:r>
              <a:rPr lang="de-DE" sz="1600" dirty="0" smtClean="0"/>
              <a:t> möglich.</a:t>
            </a:r>
          </a:p>
          <a:p>
            <a:pPr>
              <a:buClr>
                <a:srgbClr val="0088CC"/>
              </a:buClr>
              <a:buFont typeface="Wingdings" panose="05000000000000000000" pitchFamily="2" charset="2"/>
              <a:buChar char="ü"/>
            </a:pPr>
            <a:r>
              <a:rPr lang="de-DE" sz="1600" dirty="0" smtClean="0"/>
              <a:t>Zeitaufwand: </a:t>
            </a:r>
            <a:r>
              <a:rPr lang="de-DE" sz="1600" b="1" dirty="0" smtClean="0"/>
              <a:t>ca. 2 - 4 Stunden</a:t>
            </a:r>
            <a:r>
              <a:rPr lang="de-DE" sz="1600" dirty="0" smtClean="0"/>
              <a:t> </a:t>
            </a:r>
          </a:p>
          <a:p>
            <a:pPr>
              <a:buClr>
                <a:srgbClr val="0088CC"/>
              </a:buClr>
              <a:buFont typeface="Wingdings" panose="05000000000000000000" pitchFamily="2" charset="2"/>
              <a:buChar char="ü"/>
            </a:pPr>
            <a:r>
              <a:rPr lang="de-DE" sz="1600" dirty="0" smtClean="0"/>
              <a:t>Der Preis hängt von der Anzahl der Farben und Größe der Motive ab.</a:t>
            </a:r>
          </a:p>
          <a:p>
            <a:pPr marL="0" indent="0">
              <a:buClr>
                <a:srgbClr val="0088CC"/>
              </a:buClr>
              <a:buNone/>
            </a:pPr>
            <a:endParaRPr lang="de-DE" sz="1800" b="1" dirty="0" smtClean="0"/>
          </a:p>
          <a:p>
            <a:pPr marL="0" indent="0">
              <a:buClr>
                <a:srgbClr val="0088CC"/>
              </a:buClr>
              <a:buNone/>
            </a:pPr>
            <a:endParaRPr lang="de-DE" sz="4400" b="1" dirty="0" smtClean="0">
              <a:solidFill>
                <a:srgbClr val="0088CC"/>
              </a:solidFill>
            </a:endParaRPr>
          </a:p>
          <a:p>
            <a:pPr marL="0" indent="0">
              <a:buClr>
                <a:srgbClr val="0088CC"/>
              </a:buClr>
              <a:buNone/>
            </a:pPr>
            <a:r>
              <a:rPr lang="de-DE" sz="4400" b="1" dirty="0" smtClean="0">
                <a:solidFill>
                  <a:srgbClr val="0088CC"/>
                </a:solidFill>
              </a:rPr>
              <a:t>ca</a:t>
            </a:r>
            <a:r>
              <a:rPr lang="de-DE" sz="4400" b="1" dirty="0">
                <a:solidFill>
                  <a:srgbClr val="0088CC"/>
                </a:solidFill>
              </a:rPr>
              <a:t>. 250 - 500€</a:t>
            </a:r>
            <a:endParaRPr lang="de-DE" sz="4000" dirty="0" smtClean="0">
              <a:solidFill>
                <a:srgbClr val="0088CC"/>
              </a:solidFill>
            </a:endParaRPr>
          </a:p>
          <a:p>
            <a:pPr>
              <a:buClr>
                <a:srgbClr val="003550"/>
              </a:buClr>
              <a:buFont typeface="Wingdings" panose="05000000000000000000" pitchFamily="2" charset="2"/>
              <a:buChar char="ü"/>
            </a:pPr>
            <a:endParaRPr lang="de-DE" sz="1600" dirty="0"/>
          </a:p>
        </p:txBody>
      </p:sp>
      <p:pic>
        <p:nvPicPr>
          <p:cNvPr id="5" name="Grafik 4"/>
          <p:cNvPicPr>
            <a:picLocks noChangeAspect="1"/>
          </p:cNvPicPr>
          <p:nvPr/>
        </p:nvPicPr>
        <p:blipFill rotWithShape="1">
          <a:blip r:embed="rId4">
            <a:extLst>
              <a:ext uri="{28A0092B-C50C-407E-A947-70E740481C1C}">
                <a14:useLocalDpi xmlns:a14="http://schemas.microsoft.com/office/drawing/2010/main" val="0"/>
              </a:ext>
            </a:extLst>
          </a:blip>
          <a:srcRect l="6269" t="4883" r="6034" b="2810"/>
          <a:stretch/>
        </p:blipFill>
        <p:spPr>
          <a:xfrm>
            <a:off x="6984000" y="4570305"/>
            <a:ext cx="5112000" cy="2286000"/>
          </a:xfrm>
          <a:prstGeom prst="rect">
            <a:avLst/>
          </a:prstGeom>
        </p:spPr>
      </p:pic>
    </p:spTree>
    <p:extLst>
      <p:ext uri="{BB962C8B-B14F-4D97-AF65-F5344CB8AC3E}">
        <p14:creationId xmlns:p14="http://schemas.microsoft.com/office/powerpoint/2010/main" val="1033383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369391" y="0"/>
            <a:ext cx="10515600" cy="1325563"/>
          </a:xfrm>
        </p:spPr>
        <p:txBody>
          <a:bodyPr/>
          <a:lstStyle/>
          <a:p>
            <a:pPr algn="ctr"/>
            <a:r>
              <a:rPr lang="de-DE" b="1" dirty="0" smtClean="0"/>
              <a:t>Teilverklebung</a:t>
            </a:r>
            <a:endParaRPr lang="de-DE" b="1" dirty="0"/>
          </a:p>
        </p:txBody>
      </p:sp>
      <p:sp>
        <p:nvSpPr>
          <p:cNvPr id="3" name="Inhaltsplatzhalter 2"/>
          <p:cNvSpPr>
            <a:spLocks noGrp="1"/>
          </p:cNvSpPr>
          <p:nvPr>
            <p:ph idx="1"/>
          </p:nvPr>
        </p:nvSpPr>
        <p:spPr>
          <a:xfrm>
            <a:off x="1369391" y="1206293"/>
            <a:ext cx="10146748" cy="5101742"/>
          </a:xfrm>
        </p:spPr>
        <p:txBody>
          <a:bodyPr>
            <a:noAutofit/>
          </a:bodyPr>
          <a:lstStyle/>
          <a:p>
            <a:pPr>
              <a:buClr>
                <a:srgbClr val="0088CC"/>
              </a:buClr>
              <a:buFont typeface="Wingdings" panose="05000000000000000000" pitchFamily="2" charset="2"/>
              <a:buChar char="ü"/>
            </a:pPr>
            <a:r>
              <a:rPr lang="de-DE" sz="1600" dirty="0" smtClean="0"/>
              <a:t>Eine Kombination aus </a:t>
            </a:r>
            <a:r>
              <a:rPr lang="de-DE" sz="1600" b="1" dirty="0" smtClean="0"/>
              <a:t>Folienbeschriftung</a:t>
            </a:r>
            <a:r>
              <a:rPr lang="de-DE" sz="1600" dirty="0" smtClean="0"/>
              <a:t> und </a:t>
            </a:r>
            <a:r>
              <a:rPr lang="de-DE" sz="1600" b="1" dirty="0" smtClean="0"/>
              <a:t>Verklebung von Digitaldrucken</a:t>
            </a:r>
            <a:r>
              <a:rPr lang="de-DE" sz="1600" dirty="0" smtClean="0"/>
              <a:t>.</a:t>
            </a:r>
          </a:p>
          <a:p>
            <a:pPr>
              <a:buClr>
                <a:srgbClr val="0088CC"/>
              </a:buClr>
              <a:buFont typeface="Wingdings" panose="05000000000000000000" pitchFamily="2" charset="2"/>
              <a:buChar char="ü"/>
            </a:pPr>
            <a:r>
              <a:rPr lang="de-DE" sz="1600" dirty="0" smtClean="0"/>
              <a:t>Teile des Fahrzeugs werden mit </a:t>
            </a:r>
            <a:r>
              <a:rPr lang="de-DE" sz="1600" b="1" dirty="0" smtClean="0"/>
              <a:t>Digitaldrucken</a:t>
            </a:r>
            <a:r>
              <a:rPr lang="de-DE" sz="1600" dirty="0" smtClean="0"/>
              <a:t> </a:t>
            </a:r>
            <a:r>
              <a:rPr lang="de-DE" sz="1600" dirty="0" err="1" smtClean="0"/>
              <a:t>foliert</a:t>
            </a:r>
            <a:r>
              <a:rPr lang="de-DE" sz="1600" dirty="0" smtClean="0"/>
              <a:t>.</a:t>
            </a:r>
          </a:p>
          <a:p>
            <a:pPr>
              <a:buClr>
                <a:srgbClr val="0088CC"/>
              </a:buClr>
              <a:buFont typeface="Wingdings" panose="05000000000000000000" pitchFamily="2" charset="2"/>
              <a:buChar char="ü"/>
            </a:pPr>
            <a:r>
              <a:rPr lang="de-DE" sz="1600" dirty="0" smtClean="0"/>
              <a:t>Beschriftung wird mit </a:t>
            </a:r>
            <a:r>
              <a:rPr lang="de-DE" sz="1600" dirty="0" err="1" smtClean="0"/>
              <a:t>verschidenen</a:t>
            </a:r>
            <a:r>
              <a:rPr lang="de-DE" sz="1600" dirty="0" smtClean="0"/>
              <a:t> </a:t>
            </a:r>
            <a:r>
              <a:rPr lang="de-DE" sz="1600" b="1" dirty="0" smtClean="0"/>
              <a:t>Folienschriften</a:t>
            </a:r>
            <a:r>
              <a:rPr lang="de-DE" sz="1600" dirty="0" smtClean="0"/>
              <a:t> ergänzt.</a:t>
            </a:r>
          </a:p>
          <a:p>
            <a:pPr>
              <a:buClr>
                <a:srgbClr val="0088CC"/>
              </a:buClr>
              <a:buFont typeface="Wingdings" panose="05000000000000000000" pitchFamily="2" charset="2"/>
              <a:buChar char="ü"/>
            </a:pPr>
            <a:r>
              <a:rPr lang="de-DE" sz="1600" dirty="0" smtClean="0"/>
              <a:t>Die Gegebenheiten Ihres Fahrzeugs(Sicken, Nieten, Spalte, Griffe, Scharniere, Anbauten, </a:t>
            </a:r>
            <a:r>
              <a:rPr lang="de-DE" sz="1600" dirty="0" err="1" smtClean="0"/>
              <a:t>u.s.w</a:t>
            </a:r>
            <a:r>
              <a:rPr lang="de-DE" sz="1600" dirty="0" smtClean="0"/>
              <a:t>.) werden natürlich berücksichtigt.</a:t>
            </a:r>
          </a:p>
          <a:p>
            <a:pPr>
              <a:buClr>
                <a:srgbClr val="0088CC"/>
              </a:buClr>
              <a:buFont typeface="Wingdings" panose="05000000000000000000" pitchFamily="2" charset="2"/>
              <a:buChar char="ü"/>
            </a:pPr>
            <a:r>
              <a:rPr lang="de-DE" sz="1600" dirty="0" smtClean="0"/>
              <a:t>Zeitaufwand: </a:t>
            </a:r>
            <a:r>
              <a:rPr lang="de-DE" sz="1600" b="1" dirty="0" smtClean="0"/>
              <a:t>ca. 4 - 8 Stunden</a:t>
            </a:r>
            <a:r>
              <a:rPr lang="de-DE" sz="1600" dirty="0" smtClean="0"/>
              <a:t>.</a:t>
            </a:r>
          </a:p>
          <a:p>
            <a:pPr>
              <a:buClr>
                <a:srgbClr val="0088CC"/>
              </a:buClr>
              <a:buFont typeface="Wingdings" panose="05000000000000000000" pitchFamily="2" charset="2"/>
              <a:buChar char="ü"/>
            </a:pPr>
            <a:r>
              <a:rPr lang="de-DE" sz="1600" dirty="0" smtClean="0"/>
              <a:t>Der Preis hängt von der Fläche des Digitaldrucks und Anzahl der Farben und Größen der Folienbeschriftung ab.</a:t>
            </a:r>
          </a:p>
          <a:p>
            <a:pPr>
              <a:buClr>
                <a:srgbClr val="0088CC"/>
              </a:buClr>
              <a:buFont typeface="Wingdings" panose="05000000000000000000" pitchFamily="2" charset="2"/>
              <a:buChar char="ü"/>
            </a:pPr>
            <a:r>
              <a:rPr lang="de-DE" sz="1600" dirty="0" smtClean="0"/>
              <a:t>Entwurfskosten sind höher als bei der Folienbeschriftung.</a:t>
            </a:r>
          </a:p>
          <a:p>
            <a:pPr marL="0" indent="0">
              <a:buClr>
                <a:srgbClr val="0088CC"/>
              </a:buClr>
              <a:buNone/>
            </a:pPr>
            <a:endParaRPr lang="de-DE" sz="1800" b="1" dirty="0" smtClean="0"/>
          </a:p>
          <a:p>
            <a:pPr marL="0" indent="0">
              <a:buClr>
                <a:srgbClr val="0088CC"/>
              </a:buClr>
              <a:buNone/>
            </a:pPr>
            <a:endParaRPr lang="de-DE" sz="4400" b="1" dirty="0" smtClean="0">
              <a:solidFill>
                <a:srgbClr val="0088CC"/>
              </a:solidFill>
            </a:endParaRPr>
          </a:p>
          <a:p>
            <a:pPr marL="0" indent="0">
              <a:buClr>
                <a:srgbClr val="0088CC"/>
              </a:buClr>
              <a:buNone/>
            </a:pPr>
            <a:endParaRPr lang="de-DE" sz="4400" b="1" dirty="0" smtClean="0">
              <a:solidFill>
                <a:srgbClr val="0088CC"/>
              </a:solidFill>
            </a:endParaRPr>
          </a:p>
          <a:p>
            <a:pPr marL="0" indent="0">
              <a:buClr>
                <a:srgbClr val="0088CC"/>
              </a:buClr>
              <a:buNone/>
            </a:pPr>
            <a:r>
              <a:rPr lang="de-DE" sz="4400" b="1" dirty="0" smtClean="0">
                <a:solidFill>
                  <a:srgbClr val="0088CC"/>
                </a:solidFill>
              </a:rPr>
              <a:t>ca. 500 - 1200€</a:t>
            </a:r>
            <a:endParaRPr lang="de-DE" sz="1600" dirty="0"/>
          </a:p>
        </p:txBody>
      </p:sp>
      <p:pic>
        <p:nvPicPr>
          <p:cNvPr id="4" name="Grafik 3"/>
          <p:cNvPicPr>
            <a:picLocks noChangeAspect="1"/>
          </p:cNvPicPr>
          <p:nvPr/>
        </p:nvPicPr>
        <p:blipFill rotWithShape="1">
          <a:blip r:embed="rId4">
            <a:extLst>
              <a:ext uri="{28A0092B-C50C-407E-A947-70E740481C1C}">
                <a14:useLocalDpi xmlns:a14="http://schemas.microsoft.com/office/drawing/2010/main" val="0"/>
              </a:ext>
            </a:extLst>
          </a:blip>
          <a:srcRect l="6423" t="5902" r="5879" b="2519"/>
          <a:stretch/>
        </p:blipFill>
        <p:spPr>
          <a:xfrm>
            <a:off x="7014330" y="4590000"/>
            <a:ext cx="5112000" cy="2268000"/>
          </a:xfrm>
          <a:prstGeom prst="rect">
            <a:avLst/>
          </a:prstGeom>
        </p:spPr>
      </p:pic>
    </p:spTree>
    <p:extLst>
      <p:ext uri="{BB962C8B-B14F-4D97-AF65-F5344CB8AC3E}">
        <p14:creationId xmlns:p14="http://schemas.microsoft.com/office/powerpoint/2010/main" val="1984538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1369391" y="0"/>
            <a:ext cx="10515600" cy="1325563"/>
          </a:xfrm>
        </p:spPr>
        <p:txBody>
          <a:bodyPr/>
          <a:lstStyle/>
          <a:p>
            <a:pPr algn="ctr"/>
            <a:r>
              <a:rPr lang="de-DE" b="1" dirty="0" smtClean="0"/>
              <a:t>Teilverklebung</a:t>
            </a:r>
            <a:endParaRPr lang="de-DE" b="1" dirty="0"/>
          </a:p>
        </p:txBody>
      </p:sp>
      <p:sp>
        <p:nvSpPr>
          <p:cNvPr id="3" name="Inhaltsplatzhalter 2"/>
          <p:cNvSpPr>
            <a:spLocks noGrp="1"/>
          </p:cNvSpPr>
          <p:nvPr>
            <p:ph idx="1"/>
          </p:nvPr>
        </p:nvSpPr>
        <p:spPr>
          <a:xfrm>
            <a:off x="1369391" y="1206292"/>
            <a:ext cx="10146748" cy="5181256"/>
          </a:xfrm>
        </p:spPr>
        <p:txBody>
          <a:bodyPr>
            <a:noAutofit/>
          </a:bodyPr>
          <a:lstStyle/>
          <a:p>
            <a:pPr>
              <a:buClr>
                <a:srgbClr val="0088CC"/>
              </a:buClr>
              <a:buFont typeface="Wingdings" panose="05000000000000000000" pitchFamily="2" charset="2"/>
              <a:buChar char="ü"/>
            </a:pPr>
            <a:r>
              <a:rPr lang="de-DE" sz="1600" dirty="0" smtClean="0"/>
              <a:t>Vollflächige </a:t>
            </a:r>
            <a:r>
              <a:rPr lang="de-DE" sz="1600" dirty="0" err="1" smtClean="0"/>
              <a:t>Folienbischichtung</a:t>
            </a:r>
            <a:endParaRPr lang="de-DE" sz="1600" dirty="0" smtClean="0"/>
          </a:p>
          <a:p>
            <a:pPr>
              <a:buClr>
                <a:srgbClr val="0088CC"/>
              </a:buClr>
              <a:buFont typeface="Wingdings" panose="05000000000000000000" pitchFamily="2" charset="2"/>
              <a:buChar char="ü"/>
            </a:pPr>
            <a:r>
              <a:rPr lang="de-DE" sz="1600" dirty="0" smtClean="0"/>
              <a:t>Komplette Folienkaschierung mit Hochleistungsfolie.</a:t>
            </a:r>
          </a:p>
          <a:p>
            <a:pPr>
              <a:buClr>
                <a:srgbClr val="0088CC"/>
              </a:buClr>
              <a:buFont typeface="Wingdings" panose="05000000000000000000" pitchFamily="2" charset="2"/>
              <a:buChar char="ü"/>
            </a:pPr>
            <a:r>
              <a:rPr lang="de-DE" sz="1600" dirty="0" smtClean="0"/>
              <a:t>Die Gegebenheiten Ihres Fahrzeugs(Sicken, Nieten, Spalte, Griffe, Scharniere, Anbauten, </a:t>
            </a:r>
            <a:r>
              <a:rPr lang="de-DE" sz="1600" dirty="0" err="1" smtClean="0"/>
              <a:t>u.s.w</a:t>
            </a:r>
            <a:r>
              <a:rPr lang="de-DE" sz="1600" dirty="0" smtClean="0"/>
              <a:t>.) werden natürlich berücksichtigt.</a:t>
            </a:r>
          </a:p>
          <a:p>
            <a:pPr>
              <a:buClr>
                <a:srgbClr val="0088CC"/>
              </a:buClr>
              <a:buFont typeface="Wingdings" panose="05000000000000000000" pitchFamily="2" charset="2"/>
              <a:buChar char="ü"/>
            </a:pPr>
            <a:r>
              <a:rPr lang="de-DE" sz="1600" dirty="0" smtClean="0"/>
              <a:t>Zeitaufwand: ca. 16 - 24 Stunden.</a:t>
            </a:r>
          </a:p>
          <a:p>
            <a:pPr>
              <a:buClr>
                <a:srgbClr val="0088CC"/>
              </a:buClr>
              <a:buFont typeface="Wingdings" panose="05000000000000000000" pitchFamily="2" charset="2"/>
              <a:buChar char="ü"/>
            </a:pPr>
            <a:r>
              <a:rPr lang="de-DE" sz="1600" dirty="0" smtClean="0"/>
              <a:t>Der Preis hängt von der Größe und Art des Fahrzeuges sowie der gewählten Folie (uni, bedruckt oder strukturiert).</a:t>
            </a:r>
            <a:endParaRPr lang="de-DE" sz="1800" b="1" dirty="0" smtClean="0"/>
          </a:p>
          <a:p>
            <a:pPr marL="0" indent="0">
              <a:buClr>
                <a:srgbClr val="0088CC"/>
              </a:buClr>
              <a:buNone/>
            </a:pPr>
            <a:endParaRPr lang="de-DE" sz="4400" b="1" dirty="0" smtClean="0">
              <a:solidFill>
                <a:srgbClr val="0088CC"/>
              </a:solidFill>
            </a:endParaRPr>
          </a:p>
          <a:p>
            <a:pPr marL="0" indent="0">
              <a:buClr>
                <a:srgbClr val="0088CC"/>
              </a:buClr>
              <a:buNone/>
            </a:pPr>
            <a:endParaRPr lang="de-DE" sz="4400" b="1" dirty="0" smtClean="0">
              <a:solidFill>
                <a:srgbClr val="0088CC"/>
              </a:solidFill>
            </a:endParaRPr>
          </a:p>
          <a:p>
            <a:pPr marL="0" indent="0">
              <a:buClr>
                <a:srgbClr val="0088CC"/>
              </a:buClr>
              <a:buNone/>
            </a:pPr>
            <a:endParaRPr lang="de-DE" sz="4400" b="1" dirty="0" smtClean="0">
              <a:solidFill>
                <a:srgbClr val="0088CC"/>
              </a:solidFill>
            </a:endParaRPr>
          </a:p>
          <a:p>
            <a:pPr marL="0" indent="0">
              <a:buClr>
                <a:srgbClr val="0088CC"/>
              </a:buClr>
              <a:buNone/>
            </a:pPr>
            <a:r>
              <a:rPr lang="de-DE" sz="4400" b="1" dirty="0" smtClean="0">
                <a:solidFill>
                  <a:srgbClr val="0088CC"/>
                </a:solidFill>
              </a:rPr>
              <a:t>ca. 1000 - 2000€</a:t>
            </a:r>
            <a:endParaRPr lang="de-DE" sz="1600" dirty="0"/>
          </a:p>
        </p:txBody>
      </p:sp>
      <p:pic>
        <p:nvPicPr>
          <p:cNvPr id="5" name="Grafik 4"/>
          <p:cNvPicPr>
            <a:picLocks noChangeAspect="1"/>
          </p:cNvPicPr>
          <p:nvPr/>
        </p:nvPicPr>
        <p:blipFill rotWithShape="1">
          <a:blip r:embed="rId4">
            <a:extLst>
              <a:ext uri="{28A0092B-C50C-407E-A947-70E740481C1C}">
                <a14:useLocalDpi xmlns:a14="http://schemas.microsoft.com/office/drawing/2010/main" val="0"/>
              </a:ext>
            </a:extLst>
          </a:blip>
          <a:srcRect l="6543" t="5109" r="6381" b="2585"/>
          <a:stretch/>
        </p:blipFill>
        <p:spPr>
          <a:xfrm>
            <a:off x="7080661" y="4580502"/>
            <a:ext cx="5076000" cy="2286000"/>
          </a:xfrm>
          <a:prstGeom prst="rect">
            <a:avLst/>
          </a:prstGeom>
        </p:spPr>
      </p:pic>
    </p:spTree>
    <p:extLst>
      <p:ext uri="{BB962C8B-B14F-4D97-AF65-F5344CB8AC3E}">
        <p14:creationId xmlns:p14="http://schemas.microsoft.com/office/powerpoint/2010/main" val="2500406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0556" y="923236"/>
            <a:ext cx="10337799" cy="5530572"/>
          </a:xfrm>
        </p:spPr>
        <p:txBody>
          <a:bodyPr>
            <a:normAutofit/>
          </a:bodyPr>
          <a:lstStyle/>
          <a:p>
            <a:pPr marL="0" indent="0">
              <a:buNone/>
            </a:pPr>
            <a:r>
              <a:rPr lang="de-DE" sz="2000" dirty="0" smtClean="0"/>
              <a:t>Bei Teilverklebungen oder nicht komplexen Beschriftungen ist eine </a:t>
            </a:r>
            <a:r>
              <a:rPr lang="de-DE" sz="2000" dirty="0" err="1" smtClean="0"/>
              <a:t>Magnetfolierung</a:t>
            </a:r>
            <a:r>
              <a:rPr lang="de-DE" sz="2000" dirty="0" smtClean="0"/>
              <a:t> möglich. Dies bringt viele Vorteile mit sich. Zum Einen ist eine </a:t>
            </a:r>
            <a:r>
              <a:rPr lang="de-DE" sz="2000" dirty="0" err="1" smtClean="0"/>
              <a:t>Magnetfoilie</a:t>
            </a:r>
            <a:r>
              <a:rPr lang="de-DE" sz="2000" dirty="0" smtClean="0"/>
              <a:t> leicht anzubringen und genauso leicht wieder zu entfernen, ohne sie dabei zu zerstören. Zum Anderen kann so dieselbe Folie auf mehreren Fahrzeugen angebracht werden und spart so Kosten.</a:t>
            </a:r>
          </a:p>
          <a:p>
            <a:pPr marL="0" indent="0">
              <a:buNone/>
            </a:pPr>
            <a:endParaRPr lang="de-DE" sz="2000" dirty="0"/>
          </a:p>
          <a:p>
            <a:pPr marL="0" indent="0">
              <a:buNone/>
            </a:pPr>
            <a:r>
              <a:rPr lang="de-DE" sz="2000" dirty="0" smtClean="0"/>
              <a:t> </a:t>
            </a:r>
          </a:p>
          <a:p>
            <a:pPr marL="0" indent="0">
              <a:buNone/>
            </a:pPr>
            <a:r>
              <a:rPr lang="de-DE" sz="2000" dirty="0" smtClean="0">
                <a:solidFill>
                  <a:srgbClr val="0088CC"/>
                </a:solidFill>
              </a:rPr>
              <a:t>Unsere Leistungen für Sie:</a:t>
            </a:r>
          </a:p>
          <a:p>
            <a:pPr lvl="1"/>
            <a:r>
              <a:rPr lang="de-DE" sz="1600" dirty="0" smtClean="0"/>
              <a:t>    Gestaltung / Entwurf</a:t>
            </a:r>
          </a:p>
          <a:p>
            <a:pPr lvl="1"/>
            <a:r>
              <a:rPr lang="de-DE" sz="1600" dirty="0" smtClean="0"/>
              <a:t>    Material (Folien und Digitaldrucke)</a:t>
            </a:r>
          </a:p>
          <a:p>
            <a:pPr lvl="1"/>
            <a:r>
              <a:rPr lang="de-DE" sz="1600" dirty="0" smtClean="0"/>
              <a:t>    Produktion (Druck, Zuschnitt, </a:t>
            </a:r>
            <a:r>
              <a:rPr lang="de-DE" sz="1600" dirty="0" err="1" smtClean="0"/>
              <a:t>Entgitterung</a:t>
            </a:r>
            <a:r>
              <a:rPr lang="de-DE" sz="1600" dirty="0" smtClean="0"/>
              <a:t>, Applizierung)</a:t>
            </a:r>
          </a:p>
          <a:p>
            <a:pPr lvl="1"/>
            <a:r>
              <a:rPr lang="de-DE" sz="1600" dirty="0" smtClean="0"/>
              <a:t>    Verklebung</a:t>
            </a:r>
          </a:p>
          <a:p>
            <a:pPr marL="0" indent="0">
              <a:buNone/>
            </a:pPr>
            <a:r>
              <a:rPr lang="de-DE" sz="2000" dirty="0" smtClean="0">
                <a:solidFill>
                  <a:srgbClr val="0088CC"/>
                </a:solidFill>
              </a:rPr>
              <a:t>Anhang:</a:t>
            </a:r>
          </a:p>
          <a:p>
            <a:pPr marL="457200" lvl="1" indent="0">
              <a:buNone/>
            </a:pPr>
            <a:r>
              <a:rPr lang="de-DE" sz="1600" dirty="0" smtClean="0"/>
              <a:t>Unter </a:t>
            </a:r>
            <a:r>
              <a:rPr lang="de-DE" sz="1600" dirty="0" smtClean="0">
                <a:hlinkClick r:id="rId4"/>
              </a:rPr>
              <a:t>https://www.kloecker.ac/dienstleistungen/fahrzeugbeschriftung_aachen.html</a:t>
            </a:r>
            <a:r>
              <a:rPr lang="de-DE" sz="1600" dirty="0" smtClean="0"/>
              <a:t> können Sie gerne unseren Haftungsausschluss und Tipps zur Vorbereitung Ihres Fahrzeugs auf die </a:t>
            </a:r>
            <a:r>
              <a:rPr lang="de-DE" sz="1600" dirty="0" err="1" smtClean="0"/>
              <a:t>Folierung</a:t>
            </a:r>
            <a:r>
              <a:rPr lang="de-DE" sz="1600" dirty="0" smtClean="0"/>
              <a:t> herunterladen.</a:t>
            </a:r>
            <a:endParaRPr lang="de-DE" sz="2000" dirty="0"/>
          </a:p>
        </p:txBody>
      </p:sp>
    </p:spTree>
    <p:extLst>
      <p:ext uri="{BB962C8B-B14F-4D97-AF65-F5344CB8AC3E}">
        <p14:creationId xmlns:p14="http://schemas.microsoft.com/office/powerpoint/2010/main" val="1319886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2721" y="1827361"/>
            <a:ext cx="7466558" cy="2602558"/>
          </a:xfrm>
          <a:prstGeom prst="rect">
            <a:avLst/>
          </a:prstGeom>
        </p:spPr>
      </p:pic>
    </p:spTree>
    <p:extLst>
      <p:ext uri="{BB962C8B-B14F-4D97-AF65-F5344CB8AC3E}">
        <p14:creationId xmlns:p14="http://schemas.microsoft.com/office/powerpoint/2010/main" val="190909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466</Words>
  <Application>Microsoft Office PowerPoint</Application>
  <PresentationFormat>Breitbild</PresentationFormat>
  <Paragraphs>55</Paragraphs>
  <Slides>7</Slides>
  <Notes>5</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Arial</vt:lpstr>
      <vt:lpstr>Calibri</vt:lpstr>
      <vt:lpstr>Calibri Light</vt:lpstr>
      <vt:lpstr>Open Sans</vt:lpstr>
      <vt:lpstr>Wingdings</vt:lpstr>
      <vt:lpstr>Office</vt:lpstr>
      <vt:lpstr>Kosten Fahrzeugbeschriftung</vt:lpstr>
      <vt:lpstr>PowerPoint-Präsentation</vt:lpstr>
      <vt:lpstr>Folienbeschriftung</vt:lpstr>
      <vt:lpstr>Teilverklebung</vt:lpstr>
      <vt:lpstr>Teilverklebung</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Windows-Benutzer</dc:creator>
  <cp:lastModifiedBy>Windows-Benutzer</cp:lastModifiedBy>
  <cp:revision>7</cp:revision>
  <dcterms:created xsi:type="dcterms:W3CDTF">2019-07-22T10:36:55Z</dcterms:created>
  <dcterms:modified xsi:type="dcterms:W3CDTF">2019-07-22T13:01:21Z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